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ly Podkopaev" initials="VP" lastIdx="1" clrIdx="0">
    <p:extLst>
      <p:ext uri="{19B8F6BF-5375-455C-9EA6-DF929625EA0E}">
        <p15:presenceInfo xmlns:p15="http://schemas.microsoft.com/office/powerpoint/2012/main" userId="dbdcd907754fdf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E6F36-670C-D541-024A-8ECFC0A7D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353A11-9F16-18BE-5338-0A1333C7B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6AE4F2-8C74-2F89-A1F4-256671F3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2DDED0-63AA-C616-0883-BBE0E46D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CBB3B-C212-A139-63E8-E289C110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87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1D330-80D9-6557-4B54-8D7032E1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670F85-1A41-D14B-12D3-F6BCCAE54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50FB75-2FDD-4F1A-5C71-0108B8BA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5A20B5-2FC4-9E8E-1093-009B9146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83D569-4336-5805-E35D-F994DEA9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52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68F032-F3C6-2E04-7EDD-A77E2E8B9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A9B9D0-F209-F44C-31CF-79444805C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9352DA-9827-09F1-40B3-8BA0EA29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C8636E-4009-89B4-83FE-BED6B8AD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1323E5-03F7-D9D3-924D-458AF5D6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697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9993F-00AC-6AD3-2AA1-2F5D4488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BAE987-1826-58C6-B0AD-9B22C1B71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D1EF34-680B-C01B-FDB0-EB6BCEB6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C18851-0E64-698B-23ED-A8E20172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4EDF9F-4DC5-4F4E-7062-FD9C0B6B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180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03B34-D756-C4D0-2CF9-9B35A7DE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02971F-6F49-085B-32BB-C44F1B0A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3A52F9-DBC6-3C1F-7385-DEFA9663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21924B-138B-288B-FBDA-286F33D2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9B6F3-43AF-7935-DF83-9D6C1FCE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529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E8F7D-62CF-323D-98B7-437F7B16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B88505-F444-7D18-CCF7-2147F5805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5F35AF-0A89-F914-3BE2-A0B5FFBE7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83699C-9A4D-B4F0-4ED8-59F58FF6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1611CC-A5A5-9C4F-5EDC-35D2B96A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C0EE92-A62C-639D-B103-8DB71552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69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E468F-991E-85F3-6BFD-37196F15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42CE29-B49F-1404-D944-E62803B5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294B56-FC39-817E-BA5F-1681B337B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A01568-78DB-139F-D2F7-5AD56AAD5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DE0CA2-1676-D5EF-EEEF-F00039325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3906FE-69A1-0891-B98A-466F218C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F11568-A5A2-A602-5E9C-B5123182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97BFB04-9B33-5679-0900-E8AFF4E4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886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81BD9-95DB-B39F-2877-8418A6B2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255107-A09E-E092-AD6D-0EF4099C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9A8EA7-BD09-3260-FB9F-13E52C6A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C2F34C-7FE2-199F-98B5-0031D9FA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68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C1D9EB-C77E-FD4B-CA3A-5873684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9735F7-0925-461B-E262-5444CF97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241EDD-B0C1-DF78-E633-369EB043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62971-2FB6-F86A-0B4E-B69E1A6A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40D7E-EA97-9A47-BBFA-A1C83BB8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6518B1-11E5-F6A6-8CB7-830069E2B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3CA087-658C-A872-0089-765483C8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C586F3-158C-37DB-E6E3-56CF21B1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8EA4B1-0430-F763-517C-8E2BC2C6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49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77C8C-E3B4-5594-E7B2-275F277F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4BB609-D2D7-0C22-78FC-9D787E3D8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0661E-582E-DA0E-9F74-487753510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11BD7E-9CB3-A4CF-F35F-73F80607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BAE9D0-41A1-B8FB-A9E5-2D337DD4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95C247-F091-C1D6-3FE3-412E3CBB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643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0E97E1-84C1-E1E9-3679-D5528A26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72D5DF-471C-2CD7-4ECA-6B89106A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45841-22F3-5CC2-EA34-C2A8086F2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740C-A73D-4AC3-ADF9-C52714F14708}" type="datetimeFigureOut">
              <a:rPr lang="de-CH" smtClean="0"/>
              <a:t>15.01.2025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EC9ADA-9DC3-D46F-654A-6E84B88B7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4AE38D-9ABD-E425-E505-AC4D25C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04AA-BF1D-43A8-8D89-F2ECE2655E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906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D92B0-A77F-0741-4EF3-4EAE17B6A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1733"/>
            <a:ext cx="9144000" cy="922867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Online kaufen oder im Laden</a:t>
            </a: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B9346B-9A51-8ACB-7AEB-18FE87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1244600"/>
            <a:ext cx="10007600" cy="5486400"/>
          </a:xfrm>
        </p:spPr>
        <p:txBody>
          <a:bodyPr>
            <a:normAutofit/>
          </a:bodyPr>
          <a:lstStyle/>
          <a:p>
            <a:pPr algn="l"/>
            <a:r>
              <a:rPr lang="de-DE" sz="1800" dirty="0"/>
              <a:t>Ich kaufe gern….</a:t>
            </a:r>
          </a:p>
          <a:p>
            <a:pPr algn="l"/>
            <a:r>
              <a:rPr lang="de-DE" sz="1800" dirty="0"/>
              <a:t>                 am liebsten, selten, spontan, </a:t>
            </a:r>
          </a:p>
          <a:p>
            <a:pPr algn="l"/>
            <a:r>
              <a:rPr lang="de-DE" sz="1800" dirty="0"/>
              <a:t>ich bevorzuge (im Laden /online)  zu kaufen</a:t>
            </a:r>
          </a:p>
          <a:p>
            <a:pPr algn="l"/>
            <a:r>
              <a:rPr lang="de-DE" sz="1800" dirty="0"/>
              <a:t>Mir gefällt es ………….zu kaufen, weil………………….</a:t>
            </a:r>
          </a:p>
          <a:p>
            <a:pPr algn="l"/>
            <a:r>
              <a:rPr lang="de-DE" sz="1800" dirty="0"/>
              <a:t>Ich finde es bequem, praktisch,  spannend ……………, weil</a:t>
            </a:r>
          </a:p>
          <a:p>
            <a:pPr algn="l"/>
            <a:endParaRPr lang="de-DE" sz="1800" dirty="0"/>
          </a:p>
          <a:p>
            <a:pPr algn="l"/>
            <a:r>
              <a:rPr lang="de-DE" sz="1800" dirty="0"/>
              <a:t>                                                  Ich stimme dir zu………</a:t>
            </a:r>
          </a:p>
          <a:p>
            <a:pPr algn="l"/>
            <a:r>
              <a:rPr lang="de-DE" sz="1800" dirty="0"/>
              <a:t>                                                                     Ich bin damit einverstanden , aber…….</a:t>
            </a:r>
          </a:p>
          <a:p>
            <a:pPr algn="l"/>
            <a:r>
              <a:rPr lang="de-DE" sz="1800" b="0" i="0" dirty="0">
                <a:solidFill>
                  <a:srgbClr val="0D0D0D"/>
                </a:solidFill>
                <a:effectLst/>
                <a:latin typeface="Söhne"/>
              </a:rPr>
              <a:t>			</a:t>
            </a:r>
            <a:r>
              <a:rPr lang="de-DE" sz="1800" dirty="0">
                <a:solidFill>
                  <a:srgbClr val="0D0D0D"/>
                </a:solidFill>
                <a:latin typeface="Söhne"/>
              </a:rPr>
              <a:t>Du hast recht, aber………………..</a:t>
            </a:r>
            <a:endParaRPr lang="de-DE" sz="18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de-DE" sz="1800" b="0" i="0" dirty="0">
                <a:solidFill>
                  <a:srgbClr val="0D0D0D"/>
                </a:solidFill>
                <a:effectLst/>
                <a:latin typeface="Söhne"/>
              </a:rPr>
              <a:t>                                                                     Ich kaufe oft impulsiv, spontan.</a:t>
            </a:r>
          </a:p>
          <a:p>
            <a:pPr algn="l"/>
            <a:r>
              <a:rPr lang="de-DE" sz="1800" dirty="0">
                <a:solidFill>
                  <a:srgbClr val="0D0D0D"/>
                </a:solidFill>
                <a:latin typeface="Söhne"/>
              </a:rPr>
              <a:t>Ich brauche etwas Zeit , ich kaufe nie spontan</a:t>
            </a:r>
          </a:p>
          <a:p>
            <a:pPr algn="l"/>
            <a:r>
              <a:rPr lang="de-DE" sz="1800" b="0" i="0" dirty="0">
                <a:solidFill>
                  <a:srgbClr val="0D0D0D"/>
                </a:solidFill>
                <a:effectLst/>
                <a:latin typeface="Söhne"/>
              </a:rPr>
              <a:t>Brauche mehr Zeit zum </a:t>
            </a:r>
            <a:r>
              <a:rPr lang="de-DE" sz="1800" dirty="0">
                <a:solidFill>
                  <a:srgbClr val="0D0D0D"/>
                </a:solidFill>
                <a:latin typeface="Söhne"/>
              </a:rPr>
              <a:t>Überlegen.</a:t>
            </a:r>
          </a:p>
          <a:p>
            <a:pPr algn="l"/>
            <a:r>
              <a:rPr lang="de-DE" sz="1800" b="0" i="0" dirty="0">
                <a:solidFill>
                  <a:srgbClr val="0D0D0D"/>
                </a:solidFill>
                <a:effectLst/>
                <a:latin typeface="Söhne"/>
              </a:rPr>
              <a:t>                                                                         Ich kaufe wenn ich </a:t>
            </a:r>
            <a:r>
              <a:rPr lang="de-DE" sz="1800" dirty="0">
                <a:solidFill>
                  <a:srgbClr val="0D0D0D"/>
                </a:solidFill>
                <a:latin typeface="Söhne"/>
              </a:rPr>
              <a:t>viel Geld habe, mich langweile, im Stress bin,</a:t>
            </a:r>
          </a:p>
          <a:p>
            <a:pPr algn="l"/>
            <a:r>
              <a:rPr lang="de-DE" sz="1800" b="0" i="0" dirty="0">
                <a:solidFill>
                  <a:srgbClr val="0D0D0D"/>
                </a:solidFill>
                <a:effectLst/>
                <a:latin typeface="Söhne"/>
              </a:rPr>
              <a:t>                                                                          das beruhigt mich, wenn Zeit habe oder einen wichtigen Anlass</a:t>
            </a:r>
          </a:p>
          <a:p>
            <a:pPr algn="l"/>
            <a:endParaRPr lang="de-DE" sz="1800" dirty="0"/>
          </a:p>
          <a:p>
            <a:endParaRPr lang="de-CH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1F7735-9669-916F-E42D-B80DDB03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67" y="1413153"/>
            <a:ext cx="3098800" cy="31464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94FE05-9E5F-C2D2-BC7D-AF7A04C0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9867" y="3184619"/>
            <a:ext cx="1867768" cy="16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D4DAF-7D89-4788-F9FE-85FC2510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8" y="342900"/>
            <a:ext cx="6339253" cy="817033"/>
          </a:xfrm>
        </p:spPr>
        <p:txBody>
          <a:bodyPr>
            <a:normAutofit/>
          </a:bodyPr>
          <a:lstStyle/>
          <a:p>
            <a:r>
              <a:rPr lang="de-DE" dirty="0"/>
              <a:t>Was kaufst du online und warum?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0637F-366F-4D1C-3E38-5AA325E8B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878" y="1159933"/>
            <a:ext cx="6541476" cy="561014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 dirty="0"/>
              <a:t>Bücher, weil ich gerne lese</a:t>
            </a:r>
          </a:p>
          <a:p>
            <a:pPr marL="342900" indent="-342900">
              <a:buAutoNum type="arabicPeriod"/>
            </a:pPr>
            <a:r>
              <a:rPr lang="de-DE" dirty="0"/>
              <a:t>Kleidung, aber manchmal passt die Größe nicht</a:t>
            </a:r>
          </a:p>
          <a:p>
            <a:pPr marL="342900" indent="-342900">
              <a:buAutoNum type="arabicPeriod"/>
            </a:pPr>
            <a:r>
              <a:rPr lang="de-DE" dirty="0"/>
              <a:t>Möbel, es ist zu umständlich selbst zu transportieren</a:t>
            </a:r>
          </a:p>
          <a:p>
            <a:pPr marL="342900" indent="-342900">
              <a:buAutoNum type="arabicPeriod"/>
            </a:pPr>
            <a:r>
              <a:rPr lang="de-DE" dirty="0"/>
              <a:t>Haushaltsgeräte, weil ich im Internet Preise vergleichen kann</a:t>
            </a:r>
          </a:p>
          <a:p>
            <a:pPr marL="342900" indent="-342900">
              <a:buAutoNum type="arabicPeriod"/>
            </a:pPr>
            <a:r>
              <a:rPr lang="de-DE" dirty="0"/>
              <a:t>Mobiltelefon und Laptop, online gibt es große Auswahl </a:t>
            </a:r>
          </a:p>
          <a:p>
            <a:r>
              <a:rPr lang="de-DE" dirty="0"/>
              <a:t>ABER : </a:t>
            </a:r>
          </a:p>
          <a:p>
            <a:r>
              <a:rPr lang="de-DE" dirty="0"/>
              <a:t>Schuhe und Festkleidung kaufen ich in Butike, weil ich gerne mich beraten lasse, Empfehlungen anhöre.  </a:t>
            </a:r>
          </a:p>
          <a:p>
            <a:r>
              <a:rPr lang="de-DE" dirty="0"/>
              <a:t>Und es macht viel Spaß im teuren Laden zu kaufen. Natürlich, wenn man Geld hat </a:t>
            </a:r>
            <a:r>
              <a:rPr lang="de-DE" dirty="0">
                <a:sym typeface="Wingdings" panose="05000000000000000000" pitchFamily="2" charset="2"/>
              </a:rPr>
              <a:t></a:t>
            </a:r>
          </a:p>
          <a:p>
            <a:r>
              <a:rPr lang="de-DE" b="1" i="1" dirty="0">
                <a:solidFill>
                  <a:schemeClr val="accent4"/>
                </a:solidFill>
                <a:sym typeface="Wingdings" panose="05000000000000000000" pitchFamily="2" charset="2"/>
              </a:rPr>
              <a:t>VORTEILE</a:t>
            </a:r>
            <a:r>
              <a:rPr lang="de-DE" dirty="0">
                <a:sym typeface="Wingdings" panose="05000000000000000000" pitchFamily="2" charset="2"/>
              </a:rPr>
              <a:t>: Bequem, 24 Stunden, große Auswahl an Produkten, oft günstigere Preise, Zeitsparend: Keine Fahrt zum Laden</a:t>
            </a:r>
          </a:p>
          <a:p>
            <a:r>
              <a:rPr lang="de-DE" b="1" i="1" dirty="0">
                <a:solidFill>
                  <a:schemeClr val="accent4"/>
                </a:solidFill>
                <a:sym typeface="Wingdings" panose="05000000000000000000" pitchFamily="2" charset="2"/>
              </a:rPr>
              <a:t>NACHTEILE</a:t>
            </a:r>
            <a:r>
              <a:rPr lang="de-DE" dirty="0">
                <a:sym typeface="Wingdings" panose="05000000000000000000" pitchFamily="2" charset="2"/>
              </a:rPr>
              <a:t>: Versandkosten und Lieferzeiten, Risiko, abhängig von Internetverbindung, Kartendaten unsicher, Schwierigkeiten bei Rücksendung und Umtausch.</a:t>
            </a:r>
            <a:endParaRPr lang="de-DE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564C952-878B-CE56-C23C-80AD7A7F7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6408" y="914401"/>
            <a:ext cx="4466492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7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45845-4A44-573F-0A99-1AAEDC871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46C45-8C23-7A3E-6D1F-CFC48CBB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8" y="342900"/>
            <a:ext cx="6339253" cy="817033"/>
          </a:xfrm>
        </p:spPr>
        <p:txBody>
          <a:bodyPr>
            <a:normAutofit/>
          </a:bodyPr>
          <a:lstStyle/>
          <a:p>
            <a:r>
              <a:rPr lang="de-DE" dirty="0"/>
              <a:t>Was kaufst du im Laden und warum?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15FF3C-3E5E-32D0-4D1A-5C0B982F7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878" y="1159933"/>
            <a:ext cx="6209322" cy="561014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 dirty="0"/>
              <a:t>1. Bücher, weil ich im Buch durchblättern kann und mir die Bilder anschauen</a:t>
            </a:r>
          </a:p>
          <a:p>
            <a:pPr marL="342900" indent="-342900">
              <a:buAutoNum type="arabicPeriod"/>
            </a:pPr>
            <a:r>
              <a:rPr lang="de-DE" dirty="0"/>
              <a:t>Kleidung und Schuhe, weil ich gerne anprobiere, bevor ich kaufe</a:t>
            </a:r>
          </a:p>
          <a:p>
            <a:pPr marL="342900" indent="-342900">
              <a:buAutoNum type="arabicPeriod"/>
            </a:pPr>
            <a:r>
              <a:rPr lang="de-DE" dirty="0"/>
              <a:t>Möbel, wie Sofas und Stühle, wo ich mich darauf setze und checke ob es bequem genug ist</a:t>
            </a:r>
          </a:p>
          <a:p>
            <a:pPr marL="342900" indent="-342900">
              <a:buAutoNum type="arabicPeriod"/>
            </a:pPr>
            <a:r>
              <a:rPr lang="de-DE" dirty="0"/>
              <a:t>Parfüm, ohne zu riechen kaufe ich nie</a:t>
            </a:r>
          </a:p>
          <a:p>
            <a:pPr marL="342900" indent="-342900">
              <a:buAutoNum type="arabicPeriod"/>
            </a:pPr>
            <a:r>
              <a:rPr lang="de-DE" dirty="0"/>
              <a:t>Lebensmittel auf dem Markt,  weil online es an Qualität und Frische mangeln kann.</a:t>
            </a:r>
          </a:p>
          <a:p>
            <a:r>
              <a:rPr lang="de-DE" dirty="0"/>
              <a:t>ABER : </a:t>
            </a:r>
          </a:p>
          <a:p>
            <a:r>
              <a:rPr lang="de-DE" dirty="0"/>
              <a:t>Schuhe und Festkleidung kaufen ich in Butike, weil ich gerne mich beraten lasse, Empfehlungen anhöre.  </a:t>
            </a:r>
          </a:p>
          <a:p>
            <a:r>
              <a:rPr lang="de-DE" dirty="0"/>
              <a:t>Und es macht viel Spaß im teuren Laden zu kaufen. Natürlich, wenn man Geld hat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CH" dirty="0"/>
          </a:p>
          <a:p>
            <a:r>
              <a:rPr lang="de-DE" b="1" i="1" dirty="0">
                <a:solidFill>
                  <a:schemeClr val="accent4"/>
                </a:solidFill>
                <a:sym typeface="Wingdings" panose="05000000000000000000" pitchFamily="2" charset="2"/>
              </a:rPr>
              <a:t>VORTEILE</a:t>
            </a:r>
            <a:r>
              <a:rPr lang="de-DE" dirty="0">
                <a:sym typeface="Wingdings" panose="05000000000000000000" pitchFamily="2" charset="2"/>
              </a:rPr>
              <a:t>: Persönliche Beratung, Möglichkeit, Produkte physisch zu sehen und anzufassen, soziale Kontakte, Einkaufserlebnis</a:t>
            </a:r>
          </a:p>
          <a:p>
            <a:r>
              <a:rPr lang="de-DE" b="1" i="1" dirty="0">
                <a:solidFill>
                  <a:schemeClr val="accent4"/>
                </a:solidFill>
                <a:sym typeface="Wingdings" panose="05000000000000000000" pitchFamily="2" charset="2"/>
              </a:rPr>
              <a:t>NACHTEILE</a:t>
            </a:r>
            <a:r>
              <a:rPr lang="de-DE" dirty="0">
                <a:sym typeface="Wingdings" panose="05000000000000000000" pitchFamily="2" charset="2"/>
              </a:rPr>
              <a:t>: begrenzte Öffnungszeiten, überfüllte Geschäfte, </a:t>
            </a:r>
            <a:r>
              <a:rPr lang="de-DE" dirty="0" err="1">
                <a:sym typeface="Wingdings" panose="05000000000000000000" pitchFamily="2" charset="2"/>
              </a:rPr>
              <a:t>begränzte</a:t>
            </a:r>
            <a:r>
              <a:rPr lang="de-DE" dirty="0">
                <a:sym typeface="Wingdings" panose="05000000000000000000" pitchFamily="2" charset="2"/>
              </a:rPr>
              <a:t> Auswahl, manchmal höhere Preise</a:t>
            </a:r>
            <a:endParaRPr lang="de-DE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B8F84566-9D24-AF1C-5D4E-BB9327FF6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0757" y="836660"/>
            <a:ext cx="2716879" cy="2966061"/>
          </a:xfrm>
          <a:prstGeom prst="rect">
            <a:avLst/>
          </a:prstGeom>
        </p:spPr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B1795E81-9264-5C6A-E367-FBAE6FD3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11" b="11611"/>
          <a:stretch/>
        </p:blipFill>
        <p:spPr bwMode="auto">
          <a:xfrm>
            <a:off x="8893924" y="4033630"/>
            <a:ext cx="3105320" cy="25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4114-F1DC-4D44-BDB4-4C4DC48F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/>
          </a:bodyPr>
          <a:lstStyle/>
          <a:p>
            <a:r>
              <a:rPr lang="de-DE" sz="2000" dirty="0"/>
              <a:t>Zwei Personen ein junger Mann aus der Ukraine und eine ältere Dame diskutieren, wo es besser einzukaufen. Sie versuchen einander zu überzeugen</a:t>
            </a:r>
            <a:endParaRPr lang="de-CH" sz="20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78B3B4C-9F4E-F7A0-E665-75056A7EDF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2533" y="1151466"/>
            <a:ext cx="4707468" cy="5274733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1496169-DCC7-FD3F-E487-7095181B2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5668" y="1151466"/>
            <a:ext cx="4351865" cy="5341408"/>
          </a:xfrm>
        </p:spPr>
      </p:pic>
    </p:spTree>
    <p:extLst>
      <p:ext uri="{BB962C8B-B14F-4D97-AF65-F5344CB8AC3E}">
        <p14:creationId xmlns:p14="http://schemas.microsoft.com/office/powerpoint/2010/main" val="74299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Breitbild</PresentationFormat>
  <Paragraphs>40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Söhne</vt:lpstr>
      <vt:lpstr>Wingdings</vt:lpstr>
      <vt:lpstr>Office</vt:lpstr>
      <vt:lpstr>Online kaufen oder im Laden</vt:lpstr>
      <vt:lpstr>Was kaufst du online und warum?</vt:lpstr>
      <vt:lpstr>Was kaufst du im Laden und warum?</vt:lpstr>
      <vt:lpstr>Zwei Personen ein junger Mann aus der Ukraine und eine ältere Dame diskutieren, wo es besser einzukaufen. Sie versuchen einander zu überzeugen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kaufen oder im Laden</dc:title>
  <dc:creator>Vitaly Podkopaev</dc:creator>
  <cp:lastModifiedBy>Vitaly Podkopaev</cp:lastModifiedBy>
  <cp:revision>6</cp:revision>
  <dcterms:created xsi:type="dcterms:W3CDTF">2024-02-27T19:34:45Z</dcterms:created>
  <dcterms:modified xsi:type="dcterms:W3CDTF">2025-01-15T18:51:03Z</dcterms:modified>
</cp:coreProperties>
</file>